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57" r:id="rId4"/>
    <p:sldId id="287" r:id="rId5"/>
    <p:sldId id="288" r:id="rId6"/>
    <p:sldId id="285" r:id="rId7"/>
    <p:sldId id="261" r:id="rId8"/>
    <p:sldId id="273" r:id="rId9"/>
    <p:sldId id="266" r:id="rId10"/>
    <p:sldId id="260" r:id="rId11"/>
    <p:sldId id="289" r:id="rId12"/>
    <p:sldId id="290" r:id="rId13"/>
    <p:sldId id="274" r:id="rId14"/>
    <p:sldId id="277" r:id="rId15"/>
    <p:sldId id="259" r:id="rId16"/>
    <p:sldId id="268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3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6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0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8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64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7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4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3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4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5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24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4C5BC-091D-4D38-8DAF-F054E7A85D5B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4C02A-990B-4231-9058-A5C815233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80665"/>
            <a:ext cx="9144000" cy="29718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Snap ITC" pitchFamily="82" charset="0"/>
              </a:rPr>
              <a:t>IONIC COMPOUNDS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804931"/>
            <a:ext cx="3962400" cy="990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Etc., QUIZ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819401"/>
            <a:ext cx="8458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 smtClean="0"/>
              <a:t>Please get out a PENCIL for </a:t>
            </a:r>
            <a:r>
              <a:rPr lang="en-US" sz="4000" b="1" dirty="0" err="1" smtClean="0"/>
              <a:t>scantron</a:t>
            </a:r>
            <a:r>
              <a:rPr lang="en-US" sz="4000" b="1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 smtClean="0"/>
              <a:t>Turn off phones and other devices and put inside bags.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b="1" dirty="0" smtClean="0"/>
              <a:t>Please put all bags and other materials at front of room NOT in walkways!  Thank you!! </a:t>
            </a:r>
            <a:r>
              <a:rPr lang="en-US" sz="4000" b="1" dirty="0" smtClean="0">
                <a:sym typeface="Wingdings" panose="05000000000000000000" pitchFamily="2" charset="2"/>
              </a:rPr>
              <a:t>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3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458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8) Charged atoms (ions) are formed when atoms </a:t>
            </a:r>
            <a:r>
              <a:rPr lang="en-US" sz="4400" b="1" u="sng" dirty="0" smtClean="0"/>
              <a:t>LOSE or GAIN </a:t>
            </a:r>
            <a:r>
              <a:rPr lang="en-US" sz="4400" dirty="0" smtClean="0"/>
              <a:t>electrons.</a:t>
            </a:r>
          </a:p>
          <a:p>
            <a:pPr marL="0" indent="0">
              <a:buNone/>
            </a:pPr>
            <a:endParaRPr lang="en-US" sz="4400" dirty="0"/>
          </a:p>
          <a:p>
            <a:pPr marL="742950" indent="-742950">
              <a:buAutoNum type="alphaLcParenR"/>
            </a:pPr>
            <a:r>
              <a:rPr lang="en-US" sz="4400" dirty="0" smtClean="0"/>
              <a:t>True</a:t>
            </a:r>
          </a:p>
          <a:p>
            <a:pPr marL="514350" indent="-514350">
              <a:buAutoNum type="alphaLcParenR"/>
            </a:pPr>
            <a:r>
              <a:rPr lang="en-US" sz="4400" dirty="0" smtClean="0"/>
              <a:t>  False</a:t>
            </a:r>
          </a:p>
          <a:p>
            <a:pPr marL="514350" indent="-514350"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9)  This </a:t>
            </a:r>
            <a:r>
              <a:rPr lang="en-US" b="1" dirty="0" smtClean="0"/>
              <a:t>SODIUM (Na) </a:t>
            </a:r>
            <a:r>
              <a:rPr lang="en-US" dirty="0" smtClean="0"/>
              <a:t>atom tends to: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53" y="1164566"/>
            <a:ext cx="4994447" cy="4953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" y="1164566"/>
            <a:ext cx="43434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Lose all of its electrons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Gain 7 electrons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Lose its 1 valence electron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Gain 1 valence electron</a:t>
            </a:r>
            <a:endParaRPr lang="en-US" sz="40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227826"/>
          </a:xfrm>
        </p:spPr>
        <p:txBody>
          <a:bodyPr>
            <a:normAutofit/>
          </a:bodyPr>
          <a:lstStyle/>
          <a:p>
            <a:r>
              <a:rPr lang="en-US" dirty="0" smtClean="0"/>
              <a:t>10) This </a:t>
            </a:r>
            <a:r>
              <a:rPr lang="en-US" b="1" dirty="0" smtClean="0"/>
              <a:t>chlorine (</a:t>
            </a:r>
            <a:r>
              <a:rPr lang="en-US" b="1" dirty="0" err="1" smtClean="0"/>
              <a:t>Cl</a:t>
            </a:r>
            <a:r>
              <a:rPr lang="en-US" b="1" dirty="0" smtClean="0"/>
              <a:t>) </a:t>
            </a:r>
            <a:r>
              <a:rPr lang="en-US" dirty="0" smtClean="0"/>
              <a:t>atom tends to: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403230"/>
            <a:ext cx="4812343" cy="477240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1380226"/>
            <a:ext cx="4546121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Lose all of its electrons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Gain multiple electrons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Lose its 7 valence electrons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dirty="0" smtClean="0"/>
              <a:t>Gain 1 valence electron</a:t>
            </a:r>
            <a:endParaRPr lang="en-US" sz="40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98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61" y="0"/>
            <a:ext cx="9047285" cy="6858000"/>
          </a:xfrm>
        </p:spPr>
      </p:pic>
      <p:sp>
        <p:nvSpPr>
          <p:cNvPr id="2" name="TextBox 1"/>
          <p:cNvSpPr txBox="1"/>
          <p:nvPr/>
        </p:nvSpPr>
        <p:spPr>
          <a:xfrm>
            <a:off x="186970" y="228600"/>
            <a:ext cx="88309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11) These 2 atoms will tend to make what kind of bond when they run into each other?</a:t>
            </a:r>
          </a:p>
          <a:p>
            <a:endParaRPr lang="en-US" sz="3600" b="1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3600" b="1" dirty="0" smtClean="0">
                <a:solidFill>
                  <a:schemeClr val="bg1"/>
                </a:solidFill>
              </a:rPr>
              <a:t>  Covalent</a:t>
            </a:r>
          </a:p>
          <a:p>
            <a:pPr marL="342900" indent="-342900">
              <a:buAutoNum type="alphaLcParenR"/>
            </a:pPr>
            <a:r>
              <a:rPr lang="en-US" sz="3600" b="1" dirty="0" smtClean="0">
                <a:solidFill>
                  <a:schemeClr val="bg1"/>
                </a:solidFill>
              </a:rPr>
              <a:t>  Ionic</a:t>
            </a:r>
          </a:p>
          <a:p>
            <a:pPr marL="342900" indent="-342900">
              <a:buAutoNum type="alphaLcParenR"/>
            </a:pPr>
            <a:r>
              <a:rPr lang="en-US" sz="3600" b="1" dirty="0" smtClean="0">
                <a:solidFill>
                  <a:schemeClr val="bg1"/>
                </a:solidFill>
              </a:rPr>
              <a:t>  Both</a:t>
            </a:r>
          </a:p>
          <a:p>
            <a:pPr marL="342900" indent="-342900">
              <a:buAutoNum type="alphaLcParenR"/>
            </a:pPr>
            <a:r>
              <a:rPr lang="en-US" sz="3600" b="1" dirty="0" smtClean="0">
                <a:solidFill>
                  <a:schemeClr val="bg1"/>
                </a:solidFill>
              </a:rPr>
              <a:t>  Neither</a:t>
            </a:r>
          </a:p>
        </p:txBody>
      </p:sp>
    </p:spTree>
    <p:extLst>
      <p:ext uri="{BB962C8B-B14F-4D97-AF65-F5344CB8AC3E}">
        <p14:creationId xmlns:p14="http://schemas.microsoft.com/office/powerpoint/2010/main" val="35468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543" y="304800"/>
            <a:ext cx="8873457" cy="192944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12) </a:t>
            </a:r>
            <a:r>
              <a:rPr lang="en-US" dirty="0" smtClean="0"/>
              <a:t>If this neutral Sodium atom </a:t>
            </a:r>
            <a:r>
              <a:rPr lang="en-US" b="1" i="1" u="sng" dirty="0" smtClean="0"/>
              <a:t>loses</a:t>
            </a:r>
            <a:r>
              <a:rPr lang="en-US" dirty="0" smtClean="0"/>
              <a:t> the </a:t>
            </a:r>
            <a:r>
              <a:rPr lang="en-US" b="1" u="sng" dirty="0" smtClean="0"/>
              <a:t>one</a:t>
            </a:r>
            <a:r>
              <a:rPr lang="en-US" dirty="0" smtClean="0"/>
              <a:t> lone outer shell electron, the atom’s CHARGE WILL BE…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616230"/>
            <a:ext cx="4876799" cy="4836328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2895600"/>
            <a:ext cx="3733799" cy="34045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Font typeface="Arial" pitchFamily="34" charset="0"/>
              <a:buAutoNum type="alphaLcParenR"/>
            </a:pPr>
            <a:r>
              <a:rPr lang="en-US" sz="4000" b="1" dirty="0" smtClean="0"/>
              <a:t>+ 1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b="1" dirty="0" smtClean="0"/>
              <a:t>- 1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b="1" dirty="0" smtClean="0"/>
              <a:t>+ 2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b="1" dirty="0" smtClean="0"/>
              <a:t>- 2</a:t>
            </a:r>
          </a:p>
          <a:p>
            <a:pPr marL="742950" indent="-742950">
              <a:buFont typeface="Arial" pitchFamily="34" charset="0"/>
              <a:buAutoNum type="alphaLcParenR"/>
            </a:pPr>
            <a:r>
              <a:rPr lang="en-US" sz="4000" b="1" dirty="0" smtClean="0"/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73186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82000" cy="6172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dirty="0" smtClean="0"/>
              <a:t>13) </a:t>
            </a:r>
            <a:r>
              <a:rPr lang="en-US" sz="4000" dirty="0" smtClean="0"/>
              <a:t>Charged atoms </a:t>
            </a:r>
            <a:r>
              <a:rPr lang="en-US" sz="4000" i="1" dirty="0" smtClean="0"/>
              <a:t>(</a:t>
            </a:r>
            <a:r>
              <a:rPr lang="en-US" sz="4000" i="1" u="sng" dirty="0" smtClean="0"/>
              <a:t>ions</a:t>
            </a:r>
            <a:r>
              <a:rPr lang="en-US" sz="4000" i="1" dirty="0" smtClean="0"/>
              <a:t>) </a:t>
            </a:r>
            <a:r>
              <a:rPr lang="en-US" sz="4000" dirty="0" smtClean="0"/>
              <a:t>are </a:t>
            </a:r>
            <a:r>
              <a:rPr lang="en-US" sz="4000" b="1" dirty="0" smtClean="0"/>
              <a:t>ATTRACTED</a:t>
            </a:r>
            <a:r>
              <a:rPr lang="en-US" sz="4000" dirty="0" smtClean="0"/>
              <a:t> to each other when:</a:t>
            </a:r>
          </a:p>
          <a:p>
            <a:pPr marL="0" indent="0">
              <a:buNone/>
            </a:pPr>
            <a:endParaRPr lang="en-US" sz="4000" dirty="0" smtClean="0"/>
          </a:p>
          <a:p>
            <a:pPr marL="742950" indent="-742950">
              <a:buAutoNum type="alphaLcParenR"/>
            </a:pPr>
            <a:r>
              <a:rPr lang="en-US" sz="4000" dirty="0" smtClean="0"/>
              <a:t>Both are </a:t>
            </a:r>
            <a:r>
              <a:rPr lang="en-US" sz="4000" b="1" dirty="0" smtClean="0"/>
              <a:t>positive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Both are </a:t>
            </a:r>
            <a:r>
              <a:rPr lang="en-US" sz="4000" b="1" dirty="0" smtClean="0"/>
              <a:t>negative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One is </a:t>
            </a:r>
            <a:r>
              <a:rPr lang="en-US" sz="4000" b="1" dirty="0" smtClean="0"/>
              <a:t>positive</a:t>
            </a:r>
            <a:r>
              <a:rPr lang="en-US" sz="4000" dirty="0" smtClean="0"/>
              <a:t> and the other is </a:t>
            </a:r>
            <a:r>
              <a:rPr lang="en-US" sz="4000" b="1" dirty="0" smtClean="0"/>
              <a:t>negative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d) One is </a:t>
            </a:r>
            <a:r>
              <a:rPr lang="en-US" sz="4000" b="1" dirty="0" smtClean="0"/>
              <a:t>neutral</a:t>
            </a:r>
            <a:r>
              <a:rPr lang="en-US" sz="4000" dirty="0" smtClean="0"/>
              <a:t> and the other is </a:t>
            </a:r>
            <a:r>
              <a:rPr lang="en-US" sz="4000" b="1" dirty="0" smtClean="0"/>
              <a:t>positive</a:t>
            </a:r>
          </a:p>
          <a:p>
            <a:pPr marL="0" indent="0">
              <a:buNone/>
            </a:pPr>
            <a:r>
              <a:rPr lang="en-US" sz="4000" dirty="0" smtClean="0"/>
              <a:t>e) One is </a:t>
            </a:r>
            <a:r>
              <a:rPr lang="en-US" sz="4000" b="1" dirty="0" smtClean="0"/>
              <a:t>neutral</a:t>
            </a:r>
            <a:r>
              <a:rPr lang="en-US" sz="4000" dirty="0" smtClean="0"/>
              <a:t> and the other is </a:t>
            </a:r>
            <a:r>
              <a:rPr lang="en-US" sz="4000" b="1" dirty="0" smtClean="0"/>
              <a:t>negative</a:t>
            </a:r>
          </a:p>
        </p:txBody>
      </p:sp>
    </p:spTree>
    <p:extLst>
      <p:ext uri="{BB962C8B-B14F-4D97-AF65-F5344CB8AC3E}">
        <p14:creationId xmlns:p14="http://schemas.microsoft.com/office/powerpoint/2010/main" val="314789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14) </a:t>
            </a:r>
            <a:r>
              <a:rPr lang="en-US" dirty="0" smtClean="0"/>
              <a:t>This is called: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719" y="1098014"/>
            <a:ext cx="4910667" cy="44196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29087" y="1066800"/>
            <a:ext cx="43434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AutoNum type="alphaLcParenR"/>
            </a:pPr>
            <a:r>
              <a:rPr lang="en-US" sz="4000" b="1" dirty="0" smtClean="0">
                <a:solidFill>
                  <a:prstClr val="black"/>
                </a:solidFill>
                <a:ea typeface="+mj-ea"/>
                <a:cs typeface="+mj-cs"/>
              </a:rPr>
              <a:t>Ionic</a:t>
            </a:r>
            <a:r>
              <a:rPr lang="en-US" sz="40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n-US" sz="4000" i="1" dirty="0">
                <a:solidFill>
                  <a:prstClr val="black"/>
                </a:solidFill>
                <a:ea typeface="+mj-ea"/>
                <a:cs typeface="+mj-cs"/>
              </a:rPr>
              <a:t>Crystal </a:t>
            </a:r>
            <a:r>
              <a:rPr lang="en-US" sz="4000" i="1" dirty="0" smtClean="0">
                <a:solidFill>
                  <a:prstClr val="black"/>
                </a:solidFill>
                <a:ea typeface="+mj-ea"/>
                <a:cs typeface="+mj-cs"/>
              </a:rPr>
              <a:t>Lattice</a:t>
            </a:r>
          </a:p>
          <a:p>
            <a:pPr marL="742950" indent="-742950">
              <a:buAutoNum type="alphaLcParenR"/>
            </a:pPr>
            <a:r>
              <a:rPr lang="en-US" sz="4000" b="1" dirty="0" smtClean="0">
                <a:solidFill>
                  <a:prstClr val="black"/>
                </a:solidFill>
                <a:ea typeface="+mj-ea"/>
                <a:cs typeface="+mj-cs"/>
              </a:rPr>
              <a:t>Covalent </a:t>
            </a:r>
            <a:r>
              <a:rPr lang="en-US" sz="4000" i="1" dirty="0" smtClean="0">
                <a:solidFill>
                  <a:prstClr val="black"/>
                </a:solidFill>
                <a:ea typeface="+mj-ea"/>
                <a:cs typeface="+mj-cs"/>
              </a:rPr>
              <a:t>Molecule</a:t>
            </a:r>
            <a:endParaRPr lang="en-US" sz="4000" i="1" dirty="0" smtClean="0"/>
          </a:p>
          <a:p>
            <a:pPr marL="742950" indent="-742950">
              <a:buAutoNum type="alphaLcParenR"/>
            </a:pPr>
            <a:r>
              <a:rPr lang="en-US" sz="4000" b="1" dirty="0" smtClean="0"/>
              <a:t>Ionic</a:t>
            </a:r>
            <a:r>
              <a:rPr lang="en-US" sz="4000" dirty="0" smtClean="0"/>
              <a:t> </a:t>
            </a:r>
            <a:r>
              <a:rPr lang="en-US" sz="4000" i="1" dirty="0" smtClean="0"/>
              <a:t>Fluid Ladder</a:t>
            </a:r>
          </a:p>
          <a:p>
            <a:pPr marL="742950" indent="-742950">
              <a:buAutoNum type="alphaLcParenR"/>
            </a:pPr>
            <a:r>
              <a:rPr lang="en-US" sz="4000" b="1" dirty="0" smtClean="0"/>
              <a:t>Covalent</a:t>
            </a:r>
            <a:r>
              <a:rPr lang="en-US" sz="4000" dirty="0" smtClean="0"/>
              <a:t> </a:t>
            </a:r>
            <a:r>
              <a:rPr lang="en-US" sz="4000" i="1" dirty="0" smtClean="0"/>
              <a:t>ball and stick model</a:t>
            </a:r>
          </a:p>
          <a:p>
            <a:pPr marL="742950" indent="-742950">
              <a:buAutoNum type="alphaLcParenR"/>
            </a:pPr>
            <a:endParaRPr lang="en-US" sz="40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75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62484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15)  Atoms who have </a:t>
            </a:r>
            <a:r>
              <a:rPr lang="en-US" sz="4000" b="1" i="1" u="sng" dirty="0" smtClean="0"/>
              <a:t>similar strength </a:t>
            </a:r>
            <a:r>
              <a:rPr lang="en-US" sz="4000" dirty="0" smtClean="0"/>
              <a:t>and need for valence electrons tend to form __________ </a:t>
            </a:r>
            <a:r>
              <a:rPr lang="en-US" sz="4000" b="1" dirty="0" smtClean="0"/>
              <a:t>bonds</a:t>
            </a:r>
            <a:r>
              <a:rPr lang="en-US" sz="4000" dirty="0" smtClean="0"/>
              <a:t>, which means they __________ </a:t>
            </a:r>
            <a:r>
              <a:rPr lang="en-US" sz="4000" b="1" dirty="0" smtClean="0"/>
              <a:t>electrons</a:t>
            </a:r>
            <a:r>
              <a:rPr lang="en-US" sz="4000" dirty="0" smtClean="0"/>
              <a:t>. </a:t>
            </a:r>
            <a:br>
              <a:rPr lang="en-US" sz="4000" dirty="0" smtClean="0"/>
            </a:br>
            <a:r>
              <a:rPr lang="en-US" sz="4000" dirty="0" smtClean="0"/>
              <a:t>***</a:t>
            </a:r>
            <a:r>
              <a:rPr lang="en-US" sz="4000" b="1" i="1" dirty="0" smtClean="0">
                <a:solidFill>
                  <a:schemeClr val="accent2"/>
                </a:solidFill>
              </a:rPr>
              <a:t>(Like in the picture below!)</a:t>
            </a:r>
            <a:br>
              <a:rPr lang="en-US" sz="4000" b="1" i="1" dirty="0" smtClean="0">
                <a:solidFill>
                  <a:schemeClr val="accent2"/>
                </a:solidFill>
              </a:rPr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dirty="0" smtClean="0"/>
              <a:t>a) </a:t>
            </a:r>
            <a:r>
              <a:rPr lang="en-US" sz="4000" dirty="0" smtClean="0"/>
              <a:t>ionic ; transfer		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b) </a:t>
            </a:r>
            <a:r>
              <a:rPr lang="en-US" sz="4000" dirty="0" smtClean="0"/>
              <a:t>covalent </a:t>
            </a:r>
            <a:r>
              <a:rPr lang="en-US" sz="4000" dirty="0"/>
              <a:t>; transfer</a:t>
            </a:r>
            <a:br>
              <a:rPr lang="en-US" sz="4000" dirty="0"/>
            </a:br>
            <a:r>
              <a:rPr lang="en-US" sz="4000" dirty="0"/>
              <a:t>c) ionic; share</a:t>
            </a:r>
            <a:r>
              <a:rPr lang="en-US" sz="4000" dirty="0" smtClean="0"/>
              <a:t>	</a:t>
            </a:r>
            <a:br>
              <a:rPr lang="en-US" sz="4000" dirty="0" smtClean="0"/>
            </a:br>
            <a:r>
              <a:rPr lang="en-US" sz="4000" dirty="0" smtClean="0"/>
              <a:t>d) covalent; share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083" y="3276600"/>
            <a:ext cx="3917717" cy="3432495"/>
          </a:xfrm>
        </p:spPr>
      </p:pic>
    </p:spTree>
    <p:extLst>
      <p:ext uri="{BB962C8B-B14F-4D97-AF65-F5344CB8AC3E}">
        <p14:creationId xmlns:p14="http://schemas.microsoft.com/office/powerpoint/2010/main" val="330898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38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NOTICE:  PLEASE READ!!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74" y="1417638"/>
            <a:ext cx="6248400" cy="52578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You must use #2 regular PENCIL on </a:t>
            </a:r>
            <a:r>
              <a:rPr lang="en-US" sz="3600" dirty="0" err="1" smtClean="0"/>
              <a:t>scantron</a:t>
            </a:r>
            <a:r>
              <a:rPr lang="en-US" sz="3600" dirty="0" smtClean="0"/>
              <a:t> to receive credit</a:t>
            </a:r>
          </a:p>
          <a:p>
            <a:endParaRPr lang="en-US" sz="3600" dirty="0" smtClean="0"/>
          </a:p>
          <a:p>
            <a:r>
              <a:rPr lang="en-US" sz="3600" dirty="0" smtClean="0"/>
              <a:t>You must remain silent and face the front until all tests have been taken up in order to receive credit.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Thanks!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366" y="533400"/>
            <a:ext cx="220669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0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5791200" cy="141617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1) Ion means: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2133600"/>
            <a:ext cx="7086600" cy="4114800"/>
          </a:xfrm>
        </p:spPr>
        <p:txBody>
          <a:bodyPr>
            <a:normAutofit/>
          </a:bodyPr>
          <a:lstStyle/>
          <a:p>
            <a:pPr marL="742950" indent="-742950">
              <a:buAutoNum type="alphaLcParenR"/>
            </a:pPr>
            <a:r>
              <a:rPr lang="en-US" sz="4000" dirty="0" smtClean="0"/>
              <a:t>Famous or well-known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Graphic or picture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Charged atom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Neutral atom</a:t>
            </a:r>
          </a:p>
          <a:p>
            <a:pPr marL="742950" indent="-742950">
              <a:buAutoNum type="alphaLcParenR"/>
            </a:pPr>
            <a:r>
              <a:rPr lang="en-US" sz="4000" dirty="0" smtClean="0"/>
              <a:t>None of the above</a:t>
            </a:r>
          </a:p>
          <a:p>
            <a:pPr marL="742950" indent="-742950">
              <a:buAutoNum type="alphaLcParenR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2426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9342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2) </a:t>
            </a:r>
            <a:r>
              <a:rPr lang="en-US" sz="4800" dirty="0" smtClean="0"/>
              <a:t>A</a:t>
            </a:r>
            <a:r>
              <a:rPr lang="en-US" sz="4800" b="1" dirty="0" smtClean="0"/>
              <a:t> </a:t>
            </a:r>
            <a:r>
              <a:rPr lang="en-US" sz="4800" b="1" u="sng" dirty="0" smtClean="0"/>
              <a:t>+ ion</a:t>
            </a:r>
            <a:r>
              <a:rPr lang="en-US" sz="4800" b="1" dirty="0" smtClean="0"/>
              <a:t> </a:t>
            </a:r>
            <a:r>
              <a:rPr lang="en-US" sz="4800" dirty="0" smtClean="0"/>
              <a:t>is called:</a:t>
            </a:r>
            <a:endParaRPr lang="en-US" sz="4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09800" y="1676400"/>
            <a:ext cx="5181600" cy="4525963"/>
          </a:xfrm>
        </p:spPr>
        <p:txBody>
          <a:bodyPr>
            <a:noAutofit/>
          </a:bodyPr>
          <a:lstStyle/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Cation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lphaLcParenR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Anion</a:t>
            </a:r>
          </a:p>
          <a:p>
            <a:pPr marL="742950" indent="-742950">
              <a:buAutoNum type="alphaLcParenR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Positron</a:t>
            </a:r>
          </a:p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Plushatron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Posiatom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75183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3) </a:t>
            </a:r>
            <a:r>
              <a:rPr lang="en-US" sz="4800" dirty="0">
                <a:solidFill>
                  <a:prstClr val="black"/>
                </a:solidFill>
              </a:rPr>
              <a:t>A</a:t>
            </a:r>
            <a:r>
              <a:rPr lang="en-US" sz="4800" b="1" dirty="0">
                <a:solidFill>
                  <a:prstClr val="black"/>
                </a:solidFill>
              </a:rPr>
              <a:t> </a:t>
            </a:r>
            <a:r>
              <a:rPr lang="en-US" sz="4800" b="1" u="sng" dirty="0" smtClean="0">
                <a:solidFill>
                  <a:prstClr val="black"/>
                </a:solidFill>
              </a:rPr>
              <a:t>– ION </a:t>
            </a:r>
            <a:r>
              <a:rPr lang="en-US" sz="4800" dirty="0" smtClean="0">
                <a:solidFill>
                  <a:prstClr val="black"/>
                </a:solidFill>
              </a:rPr>
              <a:t>is called: </a:t>
            </a:r>
            <a:endParaRPr lang="en-US" sz="4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57400" y="1752600"/>
            <a:ext cx="4495800" cy="4525963"/>
          </a:xfrm>
        </p:spPr>
        <p:txBody>
          <a:bodyPr>
            <a:noAutofit/>
          </a:bodyPr>
          <a:lstStyle/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Cation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lphaLcParenR"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Anion</a:t>
            </a:r>
          </a:p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Minusatom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Plushatom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lphaLcParenR"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Negatom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88162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1447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4) </a:t>
            </a:r>
            <a:r>
              <a:rPr lang="en-US" sz="4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ELECTRONS ARE NEGATIVE</a:t>
            </a:r>
            <a:r>
              <a:rPr lang="en-US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endParaRPr lang="en-US" sz="4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b="1" dirty="0" smtClean="0"/>
              <a:t>So adding electrons to a neutral atom makes an atom</a:t>
            </a:r>
          </a:p>
          <a:p>
            <a:pPr marL="0" indent="0">
              <a:buNone/>
            </a:pPr>
            <a:r>
              <a:rPr lang="en-US" sz="4800" b="1" dirty="0"/>
              <a:t>h</a:t>
            </a:r>
            <a:r>
              <a:rPr lang="en-US" sz="4800" b="1" dirty="0" smtClean="0"/>
              <a:t>ave a _______________ charge!</a:t>
            </a:r>
          </a:p>
          <a:p>
            <a:pPr marL="1143000" indent="-1143000">
              <a:buAutoNum type="alphaLcParenR"/>
            </a:pPr>
            <a:r>
              <a:rPr lang="en-US" sz="7200" dirty="0" smtClean="0">
                <a:latin typeface="Impact" pitchFamily="34" charset="0"/>
              </a:rPr>
              <a:t>NEGATIVE</a:t>
            </a:r>
          </a:p>
          <a:p>
            <a:pPr marL="1143000" indent="-1143000">
              <a:buAutoNum type="alphaLcParenR"/>
            </a:pPr>
            <a:r>
              <a:rPr lang="en-US" sz="7200" dirty="0" smtClean="0">
                <a:latin typeface="Impact" pitchFamily="34" charset="0"/>
              </a:rPr>
              <a:t>POSITIVE</a:t>
            </a:r>
          </a:p>
          <a:p>
            <a:pPr marL="1143000" indent="-1143000">
              <a:buAutoNum type="alphaLcParenR"/>
            </a:pPr>
            <a:r>
              <a:rPr lang="en-US" sz="7200" dirty="0" smtClean="0">
                <a:latin typeface="Impact" pitchFamily="34" charset="0"/>
              </a:rPr>
              <a:t>NEUTRAL</a:t>
            </a:r>
          </a:p>
        </p:txBody>
      </p:sp>
    </p:spTree>
    <p:extLst>
      <p:ext uri="{BB962C8B-B14F-4D97-AF65-F5344CB8AC3E}">
        <p14:creationId xmlns:p14="http://schemas.microsoft.com/office/powerpoint/2010/main" val="293003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5) The </a:t>
            </a:r>
            <a:r>
              <a:rPr lang="en-US" sz="4800" b="1" dirty="0" smtClean="0">
                <a:latin typeface="Snap ITC" pitchFamily="82" charset="0"/>
              </a:rPr>
              <a:t>OCTET</a:t>
            </a:r>
            <a:r>
              <a:rPr lang="en-US" sz="4800" b="1" dirty="0" smtClean="0"/>
              <a:t> Rule says that: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68" y="914400"/>
            <a:ext cx="8958532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ALL atoms </a:t>
            </a:r>
            <a:r>
              <a:rPr lang="en-US" sz="4000" i="1" dirty="0" smtClean="0"/>
              <a:t>(except very tiny ones like H, He, Li) </a:t>
            </a:r>
            <a:r>
              <a:rPr lang="en-US" sz="4000" dirty="0" smtClean="0"/>
              <a:t>need to have </a:t>
            </a:r>
            <a:r>
              <a:rPr lang="en-US" sz="4000" u="sng" dirty="0" smtClean="0">
                <a:latin typeface="Cooper Black" pitchFamily="18" charset="0"/>
                <a:cs typeface="Aharoni" pitchFamily="2" charset="-79"/>
              </a:rPr>
              <a:t>___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electrons to have a FULL Valence (outer) shell</a:t>
            </a:r>
            <a:r>
              <a:rPr lang="en-US" sz="4000" b="1" dirty="0" smtClean="0">
                <a:latin typeface="Snap ITC" pitchFamily="82" charset="0"/>
                <a:cs typeface="Aharoni" pitchFamily="2" charset="-79"/>
              </a:rPr>
              <a:t>!</a:t>
            </a:r>
          </a:p>
          <a:p>
            <a:pPr marL="742950" indent="-742950">
              <a:buAutoNum type="alphaLcParenR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742950" indent="-742950">
              <a:buAutoNum type="alphaLcParenR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742950" indent="-742950">
              <a:buAutoNum type="alphaLcParenR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marL="742950" indent="-742950">
              <a:buAutoNum type="alphaLcParenR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marL="742950" indent="-742950">
              <a:buAutoNum type="alphaLcParenR"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23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7200"/>
            <a:ext cx="8077200" cy="61722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800" b="1" dirty="0" smtClean="0">
                <a:solidFill>
                  <a:prstClr val="black"/>
                </a:solidFill>
              </a:rPr>
              <a:t>6) Bonds </a:t>
            </a:r>
            <a:r>
              <a:rPr lang="en-US" sz="4800" b="1" dirty="0">
                <a:solidFill>
                  <a:prstClr val="black"/>
                </a:solidFill>
              </a:rPr>
              <a:t>happen only </a:t>
            </a:r>
            <a:r>
              <a:rPr lang="en-US" sz="4800" b="1" dirty="0" smtClean="0">
                <a:solidFill>
                  <a:prstClr val="black"/>
                </a:solidFill>
              </a:rPr>
              <a:t>with:</a:t>
            </a:r>
          </a:p>
          <a:p>
            <a:pPr marL="0" lvl="0" indent="0">
              <a:buNone/>
            </a:pPr>
            <a:endParaRPr lang="en-US" sz="4800" b="1" dirty="0" smtClean="0">
              <a:solidFill>
                <a:prstClr val="black"/>
              </a:solidFill>
            </a:endParaRPr>
          </a:p>
          <a:p>
            <a:pPr marL="742950" lvl="0" indent="-742950">
              <a:buAutoNum type="alphaLcParenR"/>
            </a:pPr>
            <a:r>
              <a:rPr lang="en-US" sz="4400" dirty="0" smtClean="0">
                <a:solidFill>
                  <a:prstClr val="black"/>
                </a:solidFill>
              </a:rPr>
              <a:t>Protons in the nucleus</a:t>
            </a:r>
          </a:p>
          <a:p>
            <a:pPr marL="742950" lvl="0" indent="-742950">
              <a:buAutoNum type="alphaLcParenR"/>
            </a:pPr>
            <a:r>
              <a:rPr lang="en-US" sz="4400" dirty="0" smtClean="0">
                <a:solidFill>
                  <a:prstClr val="black"/>
                </a:solidFill>
              </a:rPr>
              <a:t>Neutrons in the nucleus</a:t>
            </a:r>
          </a:p>
          <a:p>
            <a:pPr marL="742950" lvl="0" indent="-742950">
              <a:buAutoNum type="alphaLcParenR"/>
            </a:pPr>
            <a:r>
              <a:rPr lang="en-US" sz="4400" dirty="0" smtClean="0">
                <a:solidFill>
                  <a:prstClr val="black"/>
                </a:solidFill>
              </a:rPr>
              <a:t>Protons and Neutrons</a:t>
            </a:r>
          </a:p>
          <a:p>
            <a:pPr marL="742950" lvl="0" indent="-742950">
              <a:buAutoNum type="alphaLcParenR"/>
            </a:pPr>
            <a:r>
              <a:rPr lang="en-US" sz="4400" dirty="0" smtClean="0">
                <a:solidFill>
                  <a:prstClr val="black"/>
                </a:solidFill>
              </a:rPr>
              <a:t>Electrons on the inner shell</a:t>
            </a:r>
          </a:p>
          <a:p>
            <a:pPr marL="742950" lvl="0" indent="-742950">
              <a:buAutoNum type="alphaLcParenR"/>
            </a:pPr>
            <a:r>
              <a:rPr lang="en-US" sz="4400" dirty="0" smtClean="0">
                <a:solidFill>
                  <a:prstClr val="black"/>
                </a:solidFill>
              </a:rPr>
              <a:t>Electrons on the outer shell</a:t>
            </a:r>
          </a:p>
        </p:txBody>
      </p:sp>
    </p:spTree>
    <p:extLst>
      <p:ext uri="{BB962C8B-B14F-4D97-AF65-F5344CB8AC3E}">
        <p14:creationId xmlns:p14="http://schemas.microsoft.com/office/powerpoint/2010/main" val="72024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763000" cy="6477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400" dirty="0" smtClean="0"/>
              <a:t>7) An </a:t>
            </a:r>
            <a:r>
              <a:rPr lang="en-US" sz="4400" b="1" u="sng" dirty="0" smtClean="0"/>
              <a:t>IONIC BOND</a:t>
            </a:r>
            <a:r>
              <a:rPr lang="en-US" sz="4400" b="1" dirty="0" smtClean="0"/>
              <a:t> </a:t>
            </a:r>
            <a:r>
              <a:rPr lang="en-US" sz="4400" dirty="0" smtClean="0"/>
              <a:t>(</a:t>
            </a:r>
            <a:r>
              <a:rPr lang="en-US" sz="4400" i="1" u="sng" dirty="0" smtClean="0"/>
              <a:t>the attraction between two </a:t>
            </a:r>
            <a:r>
              <a:rPr lang="en-US" sz="4400" b="1" i="1" u="sng" dirty="0" smtClean="0"/>
              <a:t>ions</a:t>
            </a:r>
            <a:r>
              <a:rPr lang="en-US" sz="4400" dirty="0" smtClean="0"/>
              <a:t>) is formed between:</a:t>
            </a:r>
          </a:p>
          <a:p>
            <a:pPr marL="0" indent="0">
              <a:buNone/>
            </a:pPr>
            <a:endParaRPr lang="en-US" sz="4400" dirty="0" smtClean="0"/>
          </a:p>
          <a:p>
            <a:pPr marL="742950" indent="-742950">
              <a:buAutoNum type="alphaLcParenR"/>
            </a:pPr>
            <a:r>
              <a:rPr lang="en-US" sz="4400" dirty="0" smtClean="0"/>
              <a:t>A metal and another </a:t>
            </a:r>
            <a:r>
              <a:rPr lang="en-US" sz="4400" dirty="0" smtClean="0"/>
              <a:t>metal </a:t>
            </a:r>
          </a:p>
          <a:p>
            <a:pPr marL="0" indent="0">
              <a:buNone/>
            </a:pPr>
            <a:r>
              <a:rPr lang="en-US" sz="4400" dirty="0"/>
              <a:t>	</a:t>
            </a:r>
            <a:r>
              <a:rPr lang="en-US" sz="4400" b="1" dirty="0" smtClean="0">
                <a:solidFill>
                  <a:schemeClr val="tx2"/>
                </a:solidFill>
              </a:rPr>
              <a:t>(like Na &amp; Mg)</a:t>
            </a:r>
            <a:endParaRPr lang="en-US" sz="4400" b="1" dirty="0" smtClean="0">
              <a:solidFill>
                <a:schemeClr val="tx2"/>
              </a:solidFill>
            </a:endParaRPr>
          </a:p>
          <a:p>
            <a:pPr marL="742950" indent="-742950">
              <a:buAutoNum type="alphaLcParenR" startAt="2"/>
            </a:pPr>
            <a:r>
              <a:rPr lang="en-US" sz="4400" smtClean="0"/>
              <a:t>A </a:t>
            </a:r>
            <a:r>
              <a:rPr lang="en-US" sz="4400" dirty="0" smtClean="0"/>
              <a:t>non-metal and another </a:t>
            </a:r>
            <a:r>
              <a:rPr lang="en-US" sz="4400" dirty="0" smtClean="0"/>
              <a:t>non-metal 	</a:t>
            </a:r>
            <a:r>
              <a:rPr lang="en-US" sz="4400" b="1" dirty="0" smtClean="0">
                <a:solidFill>
                  <a:schemeClr val="tx2"/>
                </a:solidFill>
              </a:rPr>
              <a:t>(like 0 </a:t>
            </a:r>
            <a:r>
              <a:rPr lang="en-US" sz="4400" b="1" smtClean="0">
                <a:solidFill>
                  <a:schemeClr val="tx2"/>
                </a:solidFill>
              </a:rPr>
              <a:t>&amp; N)</a:t>
            </a:r>
            <a:endParaRPr lang="en-US" sz="4400" b="1" dirty="0">
              <a:solidFill>
                <a:schemeClr val="tx2"/>
              </a:solidFill>
            </a:endParaRPr>
          </a:p>
          <a:p>
            <a:pPr marL="742950" indent="-742950">
              <a:buAutoNum type="alphaLcParenR" startAt="2"/>
            </a:pPr>
            <a:r>
              <a:rPr lang="en-US" sz="4400" smtClean="0"/>
              <a:t>A </a:t>
            </a:r>
            <a:r>
              <a:rPr lang="en-US" sz="4400" dirty="0" smtClean="0"/>
              <a:t>metal and a </a:t>
            </a:r>
            <a:r>
              <a:rPr lang="en-US" sz="4400" dirty="0" smtClean="0"/>
              <a:t>non-metal </a:t>
            </a:r>
          </a:p>
          <a:p>
            <a:pPr marL="0" indent="0">
              <a:buNone/>
            </a:pPr>
            <a:r>
              <a:rPr lang="en-US" sz="4400" dirty="0"/>
              <a:t>	</a:t>
            </a:r>
            <a:r>
              <a:rPr lang="en-US" sz="4400" b="1" dirty="0" smtClean="0">
                <a:solidFill>
                  <a:schemeClr val="tx2"/>
                </a:solidFill>
              </a:rPr>
              <a:t>(like Na &amp; Cl)</a:t>
            </a:r>
            <a:endParaRPr lang="en-US" sz="4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6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468</Words>
  <Application>Microsoft Office PowerPoint</Application>
  <PresentationFormat>On-screen Show (4:3)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Aharoni</vt:lpstr>
      <vt:lpstr>Arial</vt:lpstr>
      <vt:lpstr>Calibri</vt:lpstr>
      <vt:lpstr>Cooper Black</vt:lpstr>
      <vt:lpstr>Impact</vt:lpstr>
      <vt:lpstr>Snap ITC</vt:lpstr>
      <vt:lpstr>Times New Roman</vt:lpstr>
      <vt:lpstr>Verdana</vt:lpstr>
      <vt:lpstr>Wingdings</vt:lpstr>
      <vt:lpstr>Office Theme</vt:lpstr>
      <vt:lpstr>IONIC COMPOUNDS </vt:lpstr>
      <vt:lpstr>NOTICE:  PLEASE READ!! </vt:lpstr>
      <vt:lpstr>1) Ion means:</vt:lpstr>
      <vt:lpstr>2) A + ion is called:</vt:lpstr>
      <vt:lpstr>3) A – ION is called: </vt:lpstr>
      <vt:lpstr>4) ELECTRONS ARE NEGATIVE…</vt:lpstr>
      <vt:lpstr>5) The OCTET Rule says that:</vt:lpstr>
      <vt:lpstr>PowerPoint Presentation</vt:lpstr>
      <vt:lpstr>PowerPoint Presentation</vt:lpstr>
      <vt:lpstr>PowerPoint Presentation</vt:lpstr>
      <vt:lpstr>9)  This SODIUM (Na) atom tends to: </vt:lpstr>
      <vt:lpstr>10) This chlorine (Cl) atom tends to:</vt:lpstr>
      <vt:lpstr>PowerPoint Presentation</vt:lpstr>
      <vt:lpstr>12) If this neutral Sodium atom loses the one lone outer shell electron, the atom’s CHARGE WILL BE…</vt:lpstr>
      <vt:lpstr>PowerPoint Presentation</vt:lpstr>
      <vt:lpstr>14) This is called: </vt:lpstr>
      <vt:lpstr>15)  Atoms who have similar strength and need for valence electrons tend to form __________ bonds, which means they __________ electrons.  ***(Like in the picture below!)  a) ionic ; transfer   b) covalent ; transfer c) ionic; share  d) covalent; share</vt:lpstr>
    </vt:vector>
  </TitlesOfParts>
  <Company>Tuscaloosa City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IONIC COMPOUNDS</dc:title>
  <dc:creator>Victoria Evans</dc:creator>
  <cp:lastModifiedBy>Victoria Evans</cp:lastModifiedBy>
  <cp:revision>57</cp:revision>
  <dcterms:created xsi:type="dcterms:W3CDTF">2013-03-04T16:13:32Z</dcterms:created>
  <dcterms:modified xsi:type="dcterms:W3CDTF">2015-04-10T14:41:20Z</dcterms:modified>
</cp:coreProperties>
</file>